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07200" cy="9939338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3" clrIdx="0">
    <p:extLst>
      <p:ext uri="{19B8F6BF-5375-455C-9EA6-DF929625EA0E}">
        <p15:presenceInfo xmlns:p15="http://schemas.microsoft.com/office/powerpoint/2012/main" userId="c7066bdba8a752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8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0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3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00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9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2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4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 altLang="en-US"/>
              <a:t>Форматирование основного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 altLang="en-US"/>
              <a:t>Форматирование основного текста</a:t>
            </a:r>
          </a:p>
          <a:p>
            <a:pPr lvl="1"/>
            <a:r>
              <a:rPr lang="ru" altLang="en-US"/>
              <a:t>Второй уровень </a:t>
            </a:r>
            <a:r>
              <a:rPr lang="ru" altLang="ja-JP"/>
              <a:t>_</a:t>
            </a:r>
          </a:p>
          <a:p>
            <a:pPr lvl="2"/>
            <a:r>
              <a:rPr lang="ru" altLang="en-US"/>
              <a:t>3-й уровень </a:t>
            </a:r>
            <a:r>
              <a:rPr lang="ru" altLang="ja-JP"/>
              <a:t>_</a:t>
            </a:r>
          </a:p>
          <a:p>
            <a:pPr lvl="3"/>
            <a:r>
              <a:rPr lang="ru" altLang="en-US"/>
              <a:t>4 уровень </a:t>
            </a:r>
            <a:r>
              <a:rPr lang="ru" altLang="ja-JP"/>
              <a:t>_</a:t>
            </a:r>
          </a:p>
          <a:p>
            <a:pPr lvl="4"/>
            <a:r>
              <a:rPr lang="ru" altLang="en-US"/>
              <a:t>5 уровень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2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1">
            <a:extLst>
              <a:ext uri="{FF2B5EF4-FFF2-40B4-BE49-F238E27FC236}">
                <a16:creationId xmlns:a16="http://schemas.microsoft.com/office/drawing/2014/main" id="{F7019924-7450-49DA-9C24-3CFBDA956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55" y="136035"/>
            <a:ext cx="6716948" cy="2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" altLang="en-US" b="1" dirty="0">
                <a:solidFill>
                  <a:srgbClr val="4472C4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Для тех, кто имел близкий контакт</a:t>
            </a:r>
            <a:endParaRPr lang="en-US" altLang="ja-JP" b="1" dirty="0">
              <a:solidFill>
                <a:srgbClr val="4472C4"/>
              </a:solidFill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147">
            <a:extLst>
              <a:ext uri="{FF2B5EF4-FFF2-40B4-BE49-F238E27FC236}">
                <a16:creationId xmlns:a16="http://schemas.microsoft.com/office/drawing/2014/main" id="{936BDE4A-3A0F-460B-A3EE-3CA7456A9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40" y="2243930"/>
            <a:ext cx="6532563" cy="692497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Как </a:t>
            </a:r>
            <a:r>
              <a:rPr lang="ru" altLang="ja-JP" sz="1200" b="1" u="sng" dirty="0">
                <a:solidFill>
                  <a:schemeClr val="bg1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вести себя</a:t>
            </a:r>
            <a:r>
              <a:rPr kumimoji="0" lang="ru" altLang="ja-JP" sz="1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, если был близкий контакт</a:t>
            </a:r>
            <a:endParaRPr kumimoji="0" lang="ja-JP" altLang="ja-JP" sz="12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Поскольку существует высокая вероятность заражения новой коронавирусной инфекцией, она подлежит обследованию и санитарному наблюдению</a:t>
            </a:r>
            <a:r>
              <a:rPr kumimoji="0" lang="ru" altLang="ja-JP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.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15AE3DD-93F2-4830-8BF9-2AFDA454CC7B}"/>
              </a:ext>
            </a:extLst>
          </p:cNvPr>
          <p:cNvGrpSpPr/>
          <p:nvPr/>
        </p:nvGrpSpPr>
        <p:grpSpPr>
          <a:xfrm>
            <a:off x="308115" y="3026164"/>
            <a:ext cx="6121400" cy="1740083"/>
            <a:chOff x="0" y="-105235"/>
            <a:chExt cx="6121400" cy="1740083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58A4F211-9AD8-4C55-803B-7138AD9A8CC8}"/>
                </a:ext>
              </a:extLst>
            </p:cNvPr>
            <p:cNvSpPr/>
            <p:nvPr/>
          </p:nvSpPr>
          <p:spPr>
            <a:xfrm>
              <a:off x="0" y="-105235"/>
              <a:ext cx="1530350" cy="619119"/>
            </a:xfrm>
            <a:prstGeom prst="roundRect">
              <a:avLst/>
            </a:prstGeom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" altLang="en-US" sz="1200" b="1" kern="100" dirty="0"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Близкий контакт</a:t>
              </a:r>
              <a:endParaRPr lang="en-US" altLang="ja-JP" sz="12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endParaRPr lang="en-US" altLang="ja-JP" sz="12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BB7676F-FCCF-4A3B-B692-1B45F1B359CA}"/>
                </a:ext>
              </a:extLst>
            </p:cNvPr>
            <p:cNvSpPr/>
            <p:nvPr/>
          </p:nvSpPr>
          <p:spPr>
            <a:xfrm>
              <a:off x="0" y="800100"/>
              <a:ext cx="1530350" cy="6731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" sz="1200" b="1" kern="100" dirty="0">
                  <a:solidFill>
                    <a:srgbClr val="0070C0"/>
                  </a:solidFill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Отрицательный 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/>
              <a:r>
                <a:rPr lang="ru" sz="1200" b="1" kern="100" dirty="0"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Не проверено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80B88253-3AC6-4554-AF9D-1858D47A0C94}"/>
                </a:ext>
              </a:extLst>
            </p:cNvPr>
            <p:cNvSpPr/>
            <p:nvPr/>
          </p:nvSpPr>
          <p:spPr>
            <a:xfrm>
              <a:off x="2108200" y="6350"/>
              <a:ext cx="1530350" cy="4381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" sz="12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ПЦР- </a:t>
              </a:r>
              <a:r>
                <a:rPr lang="ru" sz="1200" b="1" kern="100" dirty="0"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тест </a:t>
              </a:r>
              <a:r>
                <a:rPr lang="ru" sz="1200" b="1" kern="100" dirty="0">
                  <a:solidFill>
                    <a:srgbClr val="FF0000"/>
                  </a:solidFill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положительный 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B1A193F8-D105-4F65-9612-2E850C0B3B2F}"/>
                </a:ext>
              </a:extLst>
            </p:cNvPr>
            <p:cNvSpPr/>
            <p:nvPr/>
          </p:nvSpPr>
          <p:spPr>
            <a:xfrm>
              <a:off x="4203700" y="-78585"/>
              <a:ext cx="1917700" cy="59247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" sz="1200" b="1" kern="100" dirty="0"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Госпитализация или</a:t>
              </a:r>
              <a:endParaRPr lang="en-US" altLang="ja-JP" sz="1200" b="1" kern="1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ru" altLang="en-US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Проживание/домашнее лечение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56D3904D-AA51-4968-82CD-C53713DF8B76}"/>
                </a:ext>
              </a:extLst>
            </p:cNvPr>
            <p:cNvCxnSpPr/>
            <p:nvPr/>
          </p:nvCxnSpPr>
          <p:spPr>
            <a:xfrm flipV="1">
              <a:off x="1530350" y="209550"/>
              <a:ext cx="520700" cy="635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2A13543A-45A2-4159-BC26-9695A4ECB621}"/>
                </a:ext>
              </a:extLst>
            </p:cNvPr>
            <p:cNvCxnSpPr/>
            <p:nvPr/>
          </p:nvCxnSpPr>
          <p:spPr>
            <a:xfrm flipV="1">
              <a:off x="3651250" y="209550"/>
              <a:ext cx="520700" cy="635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E113F7D4-1421-4138-AFD0-AF24525A3CC9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>
              <a:off x="765175" y="513884"/>
              <a:ext cx="9525" cy="260816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471B0F11-86A1-4E7B-B878-4749C14FFBEB}"/>
                </a:ext>
              </a:extLst>
            </p:cNvPr>
            <p:cNvSpPr/>
            <p:nvPr/>
          </p:nvSpPr>
          <p:spPr>
            <a:xfrm>
              <a:off x="2027117" y="657549"/>
              <a:ext cx="3449478" cy="9772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" altLang="en-US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7</a:t>
              </a:r>
              <a:r>
                <a:rPr lang="ru-RU" altLang="en-US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дней с даты последнего контакта (до месяца и числа)</a:t>
              </a:r>
            </a:p>
            <a:p>
              <a:r>
                <a:rPr lang="ru-RU" altLang="en-US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Пожалуйста, следите за своим здоровьем</a:t>
              </a:r>
            </a:p>
            <a:p>
              <a:r>
                <a:rPr lang="ru-RU" altLang="en-US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(Местное правительство свяжется с вами по телефону или электронной почте.</a:t>
              </a:r>
              <a:r>
                <a:rPr lang="ru" altLang="en-US" sz="12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)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C3DB3FD7-C122-4941-BB3A-1E302E3905E8}"/>
                </a:ext>
              </a:extLst>
            </p:cNvPr>
            <p:cNvCxnSpPr/>
            <p:nvPr/>
          </p:nvCxnSpPr>
          <p:spPr>
            <a:xfrm>
              <a:off x="1536700" y="1123950"/>
              <a:ext cx="546100" cy="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図 4" descr="アイコン&#10;&#10;自動的に生成された説明">
            <a:extLst>
              <a:ext uri="{FF2B5EF4-FFF2-40B4-BE49-F238E27FC236}">
                <a16:creationId xmlns:a16="http://schemas.microsoft.com/office/drawing/2014/main" id="{73A8BAE2-9C62-455E-BC46-6619A8EC6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" y="4963890"/>
            <a:ext cx="926877" cy="86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62" descr="バスのイラスト">
            <a:extLst>
              <a:ext uri="{FF2B5EF4-FFF2-40B4-BE49-F238E27FC236}">
                <a16:creationId xmlns:a16="http://schemas.microsoft.com/office/drawing/2014/main" id="{B24E1981-4B06-4757-BF38-7A38BFFE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49" y="7114903"/>
            <a:ext cx="580896" cy="4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0DB1AA6-7BC6-4B23-AE29-0AEC105F5D7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629" y="3937509"/>
            <a:ext cx="765175" cy="751276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38404C7-9158-4BF7-838B-646BC49E8588}"/>
              </a:ext>
            </a:extLst>
          </p:cNvPr>
          <p:cNvSpPr txBox="1"/>
          <p:nvPr/>
        </p:nvSpPr>
        <p:spPr>
          <a:xfrm>
            <a:off x="914401" y="4766248"/>
            <a:ext cx="59382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ru-RU" altLang="ja-JP" sz="1100" b="1" dirty="0"/>
              <a:t>Дважды в день измеряйте температуру и внимательно следите за своим физическим состоянием.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ru-RU" altLang="ja-JP" sz="1100" b="1" dirty="0"/>
              <a:t>Такие симптомы, как лихорадка, кашель, насморк, боль в горле, одышка и </a:t>
            </a:r>
            <a:r>
              <a:rPr kumimoji="1" lang="ru-RU" altLang="ja-JP" sz="1100" b="1" dirty="0" err="1"/>
              <a:t>дисгевзия</a:t>
            </a:r>
            <a:r>
              <a:rPr kumimoji="1" lang="ru-RU" altLang="ja-JP" sz="1100" b="1" dirty="0"/>
              <a:t> обоняния и вкуса.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ru-RU" altLang="ja-JP" sz="1100" b="1" dirty="0"/>
              <a:t>Пожалуйста, будьте осторожны и ведите запись.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ru-RU" altLang="ja-JP" sz="1100" b="1" dirty="0"/>
              <a:t>Старайтесь как можно меньше выходить на улицу и проводите время дома, избегая совместного проживания с соседями по комнате.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ru-RU" altLang="ja-JP" sz="1100" b="1" dirty="0"/>
              <a:t>Тщательно мойте руки, носите маску и  отдыхайте.</a:t>
            </a:r>
            <a:endParaRPr kumimoji="1" lang="en-US" altLang="ja-JP" sz="1100" b="1" dirty="0"/>
          </a:p>
        </p:txBody>
      </p:sp>
      <p:sp>
        <p:nvSpPr>
          <p:cNvPr id="34" name="テキスト ボックス 24">
            <a:extLst>
              <a:ext uri="{FF2B5EF4-FFF2-40B4-BE49-F238E27FC236}">
                <a16:creationId xmlns:a16="http://schemas.microsoft.com/office/drawing/2014/main" id="{701F35BD-EFB4-453E-9D62-A7095860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077" y="7862826"/>
            <a:ext cx="5347152" cy="553998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ru-RU" altLang="ja-JP" sz="12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Консультация (беспокоюсь о своем физическом состоянии,</a:t>
            </a:r>
            <a:endParaRPr lang="en-US" altLang="ja-JP" sz="1200" b="1" u="sng" dirty="0">
              <a:solidFill>
                <a:schemeClr val="bg1"/>
              </a:solidFill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lvl="0" defTabSz="914400"/>
            <a:r>
              <a:rPr lang="ru-RU" altLang="ja-JP" sz="12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 не могу найти консультацию и т.</a:t>
            </a:r>
            <a:endParaRPr kumimoji="0" lang="en-US" altLang="ja-JP" sz="12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84C88D-7CCB-4C88-A49F-AA17BF974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72" y="8051951"/>
            <a:ext cx="956401" cy="956401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49C5037-92DB-4358-AB52-325B03EB583A}"/>
              </a:ext>
            </a:extLst>
          </p:cNvPr>
          <p:cNvSpPr txBox="1"/>
          <p:nvPr/>
        </p:nvSpPr>
        <p:spPr>
          <a:xfrm>
            <a:off x="178231" y="7193896"/>
            <a:ext cx="59382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altLang="ja-JP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Если вы хотите обратиться к врачу, заранее позвоните в медицинское учреждение.</a:t>
            </a:r>
          </a:p>
          <a:p>
            <a:r>
              <a:rPr kumimoji="1" lang="ru-RU" altLang="ja-JP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Пожалуйста, сообщите нам, что вы являетесь «близким контактом».</a:t>
            </a:r>
          </a:p>
          <a:p>
            <a:r>
              <a:rPr kumimoji="1" lang="ru-RU" altLang="ja-JP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Пожалуйста, не пользуйтесь такси или общественным транспортом.</a:t>
            </a:r>
            <a:endParaRPr kumimoji="1" lang="en-US" altLang="ja-JP" sz="1100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B25257B-16DE-431F-AD5D-B89515AB14C7}"/>
              </a:ext>
            </a:extLst>
          </p:cNvPr>
          <p:cNvGrpSpPr/>
          <p:nvPr/>
        </p:nvGrpSpPr>
        <p:grpSpPr>
          <a:xfrm>
            <a:off x="1316076" y="8217520"/>
            <a:ext cx="5176865" cy="954107"/>
            <a:chOff x="2016060" y="7189350"/>
            <a:chExt cx="5176865" cy="954107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FEC0650-8710-486C-B3DC-F65B28A8AF7C}"/>
                </a:ext>
              </a:extLst>
            </p:cNvPr>
            <p:cNvSpPr txBox="1"/>
            <p:nvPr/>
          </p:nvSpPr>
          <p:spPr>
            <a:xfrm>
              <a:off x="2016060" y="7189350"/>
              <a:ext cx="4619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ru" altLang="en-US" sz="14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　　　</a:t>
              </a:r>
              <a:r>
                <a:rPr kumimoji="1" lang="ru" altLang="en-US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Пожалуйста, свяжитесь с………</a:t>
              </a:r>
              <a:endParaRPr kumimoji="1" lang="en-US" altLang="ja-JP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kumimoji="1" lang="ru" altLang="en-US" sz="14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(</a:t>
              </a:r>
              <a:r>
                <a:rPr kumimoji="1" lang="ru" altLang="en-US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будний день, дневное время</a:t>
              </a:r>
              <a:r>
                <a:rPr kumimoji="1" lang="ru" altLang="en-US" sz="14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)</a:t>
              </a:r>
              <a:r>
                <a:rPr kumimoji="1" lang="ru" altLang="en-US" sz="1400" u="sng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　　　　　　　　</a:t>
              </a:r>
              <a:endParaRPr kumimoji="1" lang="en-US" altLang="ja-JP" sz="1400" u="sng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kumimoji="1" lang="ru" altLang="en-US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(ночь/праздник</a:t>
              </a:r>
              <a:r>
                <a:rPr kumimoji="1" lang="ru" altLang="en-US" sz="14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)</a:t>
              </a:r>
              <a:endParaRPr kumimoji="1" lang="en-US" altLang="ja-JP" sz="14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B2F111A-7DE8-490B-BCDD-1062215E0DDE}"/>
                </a:ext>
              </a:extLst>
            </p:cNvPr>
            <p:cNvCxnSpPr/>
            <p:nvPr/>
          </p:nvCxnSpPr>
          <p:spPr>
            <a:xfrm>
              <a:off x="4483756" y="7832716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77101D6-AF82-4F80-9126-3AC08780690A}"/>
                </a:ext>
              </a:extLst>
            </p:cNvPr>
            <p:cNvCxnSpPr/>
            <p:nvPr/>
          </p:nvCxnSpPr>
          <p:spPr>
            <a:xfrm>
              <a:off x="3467160" y="8057837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8" name="Picture 4" descr="タクシーのイラスト（車）">
            <a:extLst>
              <a:ext uri="{FF2B5EF4-FFF2-40B4-BE49-F238E27FC236}">
                <a16:creationId xmlns:a16="http://schemas.microsoft.com/office/drawing/2014/main" id="{58B96AB0-F6B5-4D0B-923F-FF3891FB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14" y="7419618"/>
            <a:ext cx="441004" cy="38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乗算記号 43">
            <a:extLst>
              <a:ext uri="{FF2B5EF4-FFF2-40B4-BE49-F238E27FC236}">
                <a16:creationId xmlns:a16="http://schemas.microsoft.com/office/drawing/2014/main" id="{30E16396-3584-442C-96E1-8FFDB391D934}"/>
              </a:ext>
            </a:extLst>
          </p:cNvPr>
          <p:cNvSpPr/>
          <p:nvPr/>
        </p:nvSpPr>
        <p:spPr>
          <a:xfrm>
            <a:off x="6027944" y="7133864"/>
            <a:ext cx="578170" cy="557353"/>
          </a:xfrm>
          <a:prstGeom prst="mathMultiply">
            <a:avLst>
              <a:gd name="adj1" fmla="val 10326"/>
            </a:avLst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37" name="テキスト ボックス 140">
            <a:extLst>
              <a:ext uri="{FF2B5EF4-FFF2-40B4-BE49-F238E27FC236}">
                <a16:creationId xmlns:a16="http://schemas.microsoft.com/office/drawing/2014/main" id="{EFF07AD2-F187-4C02-810D-08414A9C1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24" y="1314527"/>
            <a:ext cx="3729789" cy="86863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[ </a:t>
            </a:r>
            <a:r>
              <a:rPr kumimoji="0" lang="ru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Что такое близкое контактное лицо </a:t>
            </a:r>
            <a:r>
              <a:rPr kumimoji="0" lang="ru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Был длительный или кратковременный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контакт </a:t>
            </a:r>
            <a:r>
              <a:rPr lang="ru-RU" altLang="ja-JP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с</a:t>
            </a:r>
            <a:r>
              <a:rPr kumimoji="0" lang="ru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зараженным человеком. 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При необходимости </a:t>
            </a:r>
            <a:r>
              <a:rPr lang="ru" altLang="en-US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провести </a:t>
            </a:r>
            <a:r>
              <a:rPr lang="ru" altLang="ja-JP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ПЦР- </a:t>
            </a:r>
            <a:r>
              <a:rPr lang="ru" altLang="en-US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тесты и т. д.</a:t>
            </a:r>
            <a:endParaRPr lang="en-US" altLang="ja-JP" sz="1100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39" name="図 139" descr="濃厚接触のイラスト">
            <a:extLst>
              <a:ext uri="{FF2B5EF4-FFF2-40B4-BE49-F238E27FC236}">
                <a16:creationId xmlns:a16="http://schemas.microsoft.com/office/drawing/2014/main" id="{D4052A19-7040-49E3-80C3-86539CBAD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813" y="824795"/>
            <a:ext cx="1287724" cy="128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吹き出し: 円形 142">
            <a:extLst>
              <a:ext uri="{FF2B5EF4-FFF2-40B4-BE49-F238E27FC236}">
                <a16:creationId xmlns:a16="http://schemas.microsoft.com/office/drawing/2014/main" id="{27E88439-38E6-46A1-87A3-9844FE7D7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97" y="547537"/>
            <a:ext cx="2697932" cy="622300"/>
          </a:xfrm>
          <a:prstGeom prst="wedgeEllipseCallout">
            <a:avLst>
              <a:gd name="adj1" fmla="val 49051"/>
              <a:gd name="adj2" fmla="val 41074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Расстояние в пределе1м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2" name="吹き出し: 円形 145">
            <a:extLst>
              <a:ext uri="{FF2B5EF4-FFF2-40B4-BE49-F238E27FC236}">
                <a16:creationId xmlns:a16="http://schemas.microsoft.com/office/drawing/2014/main" id="{EA7BFCD6-87D8-4254-B008-7C5A0593B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226" y="1268686"/>
            <a:ext cx="1656003" cy="802083"/>
          </a:xfrm>
          <a:prstGeom prst="wedgeEllipseCallout">
            <a:avLst>
              <a:gd name="adj1" fmla="val -51958"/>
              <a:gd name="adj2" fmla="val -39542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15 минут или больше разговора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吹き出し: 円形 144">
            <a:extLst>
              <a:ext uri="{FF2B5EF4-FFF2-40B4-BE49-F238E27FC236}">
                <a16:creationId xmlns:a16="http://schemas.microsoft.com/office/drawing/2014/main" id="{416D2D51-6791-4D0F-BA14-FB69A4A4C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932" y="529999"/>
            <a:ext cx="1429128" cy="622300"/>
          </a:xfrm>
          <a:prstGeom prst="wedgeEllipseCallout">
            <a:avLst>
              <a:gd name="adj1" fmla="val -50458"/>
              <a:gd name="adj2" fmla="val 39032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Без маски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四角形: 角を丸くする 7">
            <a:extLst>
              <a:ext uri="{FF2B5EF4-FFF2-40B4-BE49-F238E27FC236}">
                <a16:creationId xmlns:a16="http://schemas.microsoft.com/office/drawing/2014/main" id="{58A4F211-9AD8-4C55-803B-7138AD9A8CC8}"/>
              </a:ext>
            </a:extLst>
          </p:cNvPr>
          <p:cNvSpPr/>
          <p:nvPr/>
        </p:nvSpPr>
        <p:spPr>
          <a:xfrm>
            <a:off x="135654" y="6297693"/>
            <a:ext cx="1530350" cy="61911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" altLang="en-US" sz="1200" b="1" kern="1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Если есть симптомы</a:t>
            </a:r>
            <a:endParaRPr lang="en-US" altLang="ja-JP" sz="1200" b="1" kern="100" dirty="0">
              <a:effectLst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88369" y="6287418"/>
            <a:ext cx="241300" cy="2324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098815" y="6702391"/>
            <a:ext cx="241300" cy="2324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7808" y="6191407"/>
            <a:ext cx="3166251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ru" altLang="en-US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Пожалуйста, позвоните в медицинский центр</a:t>
            </a:r>
            <a:endParaRPr kumimoji="1" lang="en-US" altLang="ja-JP" sz="1100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ru-RU" altLang="en-US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Н</a:t>
            </a:r>
            <a:r>
              <a:rPr kumimoji="1" lang="ru" altLang="en-US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омер телефона(                     )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43705" y="6679377"/>
            <a:ext cx="416240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ru" altLang="en-US" sz="1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Пожалуйста, обратитесь в медицинское учреждение рядом с вами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56D3904D-AA51-4968-82CD-C53713DF8B76}"/>
              </a:ext>
            </a:extLst>
          </p:cNvPr>
          <p:cNvCxnSpPr/>
          <p:nvPr/>
        </p:nvCxnSpPr>
        <p:spPr>
          <a:xfrm flipV="1">
            <a:off x="1636908" y="6628859"/>
            <a:ext cx="396991" cy="635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13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275</Words>
  <Application>Microsoft Macintosh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小正 裕佳子</cp:lastModifiedBy>
  <cp:revision>10</cp:revision>
  <dcterms:modified xsi:type="dcterms:W3CDTF">2022-06-01T03:31:48Z</dcterms:modified>
</cp:coreProperties>
</file>